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JetBrains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JetBrainsMono-bold.fntdata"/><Relationship Id="rId47" Type="http://schemas.openxmlformats.org/officeDocument/2006/relationships/font" Target="fonts/JetBrainsMono-regular.fntdata"/><Relationship Id="rId49" Type="http://schemas.openxmlformats.org/officeDocument/2006/relationships/font" Target="fonts/JetBrains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33" Type="http://schemas.openxmlformats.org/officeDocument/2006/relationships/font" Target="fonts/HelveticaNeue-italic.fntdata"/><Relationship Id="rId32" Type="http://schemas.openxmlformats.org/officeDocument/2006/relationships/font" Target="fonts/HelveticaNeue-bold.fntdata"/><Relationship Id="rId35" Type="http://schemas.openxmlformats.org/officeDocument/2006/relationships/font" Target="fonts/HelveticaNeueLight-regular.fntdata"/><Relationship Id="rId34" Type="http://schemas.openxmlformats.org/officeDocument/2006/relationships/font" Target="fonts/HelveticaNeue-boldItalic.fntdata"/><Relationship Id="rId37" Type="http://schemas.openxmlformats.org/officeDocument/2006/relationships/font" Target="fonts/HelveticaNeueLight-italic.fntdata"/><Relationship Id="rId36" Type="http://schemas.openxmlformats.org/officeDocument/2006/relationships/font" Target="fonts/HelveticaNeueLight-bold.fntdata"/><Relationship Id="rId39" Type="http://schemas.openxmlformats.org/officeDocument/2006/relationships/font" Target="fonts/RobotoMono-regular.fntdata"/><Relationship Id="rId38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JetBrains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1d69eff36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f1d69eff3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1d69eff36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f1d69eff36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15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1d69eff36_0_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f1d69eff36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d69eff3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f1d69eff3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0388ddd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00388ddd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00388dd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00388dd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00388ddd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00388ddd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0388dd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00388dd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00388ddd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00388ddd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00388ddd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00388ddd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00388ddd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00388ddd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1d69eff3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f1d69eff3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1d69eff36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f1d69eff36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1d69eff36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f1d69eff36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1d69eff3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f1d69eff3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1d69eff3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f1d69eff3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1d69eff36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f1d69eff36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1d69eff3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f1d69eff3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00388dd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f00388dd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00388ddd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00388dd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d69eff3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f1d69eff3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d69eff3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f1d69eff3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Profe: la actividad dura 15/20 minutos + 5/10 de puesta en común o explicación de la misma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1d69eff36_0_7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f1d69eff3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1d69eff36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f1d69eff36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3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78" name="Google Shape;78;p3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Relationship Id="rId4" Type="http://schemas.openxmlformats.org/officeDocument/2006/relationships/image" Target="../media/image4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RgcGHr46e5LDGzEwBRYmH8ay1ujLPMdv/view?usp=sharing" TargetMode="External"/><Relationship Id="rId6" Type="http://schemas.openxmlformats.org/officeDocument/2006/relationships/hyperlink" Target="https://drive.google.com/file/d/1RgcGHr46e5LDGzEwBRYmH8ay1ujLPMdv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hyperlink" Target="https://github.com/CoderContenidos/Python-V4/blob/main/Clase%206/Ejemplo_En_Vivo_Clase_6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Listas, Tuplas, Conjuntos y Diccionarios en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4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2 -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0" name="Google Shape;190;p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4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4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 una variable, imprimir por pantalla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0"/>
          <p:cNvPicPr preferRelativeResize="0"/>
          <p:nvPr/>
        </p:nvPicPr>
        <p:blipFill rotWithShape="1">
          <a:blip r:embed="rId3">
            <a:alphaModFix/>
          </a:blip>
          <a:srcRect b="0" l="63624" r="0" t="0"/>
          <a:stretch/>
        </p:blipFill>
        <p:spPr>
          <a:xfrm>
            <a:off x="5846625" y="50"/>
            <a:ext cx="3297374" cy="509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5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01" name="Google Shape;201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5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5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/>
          <p:nvPr/>
        </p:nvSpPr>
        <p:spPr>
          <a:xfrm>
            <a:off x="549525" y="1796538"/>
            <a:ext cx="49872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partir de una variable llamada </a:t>
            </a:r>
            <a:r>
              <a:rPr b="1" i="0" lang="es" sz="1350" u="none" cap="none" strike="noStrike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tupla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imprimir por pantalla de forma ordenada, lo siguiente: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último ítem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ítems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posición donde se encuentra el ítem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87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lista con los últimos tres ítems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ítem que haya en la posición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veces que el ítem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aparece en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Copia esta tupla para iniciar el ejercicio: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tupla = (8, 15, 4, 39, 5, 89, 87,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19,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7,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-755,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88,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123,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11,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15,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9,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355)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5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5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conjunto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5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3" name="Google Shape;223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4" name="Google Shape;224;p5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5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53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53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conjunto en Python de Colores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4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33" name="Google Shape;233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5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5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 txBox="1"/>
          <p:nvPr/>
        </p:nvSpPr>
        <p:spPr>
          <a:xfrm>
            <a:off x="570950" y="1865950"/>
            <a:ext cx="5937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sesión, específicamente sobre la temática de Sets.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conjunto en Python que posea los siguientes elementos: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Colores: Rojo, Blanco, Azul.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agrega nuestro set de colores, los valores de: Violeta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Elimina a los colores: Celeste, Blanco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Pregunta: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¿Qué pasa si queremos eliminar el color Celeste utilizando el método discard?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sz="4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9" name="Google Shape;249;p5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5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5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5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5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Copa Mundial FIFA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5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59" name="Google Shape;259;p5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5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5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7"/>
          <p:cNvSpPr txBox="1"/>
          <p:nvPr/>
        </p:nvSpPr>
        <p:spPr>
          <a:xfrm>
            <a:off x="637975" y="1940075"/>
            <a:ext cx="6755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la sesión, específicamente sobre la temática de Diccionarios.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Deberás crear un diccionario que almacene a los ganadores de la Copa Mundial de la FIFA desde el año 1990 al 2018. Y mostrarlo por pantalla.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5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5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70" name="Google Shape;270;p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5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5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8"/>
          <p:cNvSpPr txBox="1"/>
          <p:nvPr/>
        </p:nvSpPr>
        <p:spPr>
          <a:xfrm>
            <a:off x="638000" y="21205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para la resolución: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1990: 'Alemania',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1994: 'Brasil',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1998: 'Francia',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2002: 'Brasil',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2006: 'Italia',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2010: 'España',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2014: 'Alemania'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2018: 'Francia'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41"/>
          <p:cNvSpPr txBox="1"/>
          <p:nvPr/>
        </p:nvSpPr>
        <p:spPr>
          <a:xfrm>
            <a:off x="3655975" y="2541075"/>
            <a:ext cx="262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4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60"/>
          <p:cNvSpPr txBox="1"/>
          <p:nvPr/>
        </p:nvSpPr>
        <p:spPr>
          <a:xfrm>
            <a:off x="1136898" y="2471025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60"/>
          <p:cNvSpPr txBox="1"/>
          <p:nvPr/>
        </p:nvSpPr>
        <p:spPr>
          <a:xfrm>
            <a:off x="4822823" y="2529350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conjuntos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1"/>
          <p:cNvSpPr txBox="1"/>
          <p:nvPr/>
        </p:nvSpPr>
        <p:spPr>
          <a:xfrm>
            <a:off x="1461300" y="1365050"/>
            <a:ext cx="622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✨ Te da puntaje para el TOP 10</a:t>
            </a:r>
            <a:endParaRPr sz="2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63"/>
          <p:cNvSpPr txBox="1"/>
          <p:nvPr/>
        </p:nvSpPr>
        <p:spPr>
          <a:xfrm>
            <a:off x="2122350" y="2002200"/>
            <a:ext cx="4899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6" name="Google Shape;1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2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una Lista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Analizar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 y diferencias de listas con string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0" name="Google Shape;1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76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2"/>
          <p:cNvSpPr txBox="1"/>
          <p:nvPr/>
        </p:nvSpPr>
        <p:spPr>
          <a:xfrm>
            <a:off x="2690561" y="27270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cómo asignar por slicing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531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/>
          <p:nvPr/>
        </p:nvSpPr>
        <p:spPr>
          <a:xfrm>
            <a:off x="2690550" y="3475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Iniciar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pasos con funciones de 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4" name="Google Shape;124;p42"/>
          <p:cNvCxnSpPr>
            <a:stCxn id="116" idx="2"/>
            <a:endCxn id="118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42"/>
          <p:cNvCxnSpPr>
            <a:stCxn id="118" idx="2"/>
            <a:endCxn id="120" idx="0"/>
          </p:cNvCxnSpPr>
          <p:nvPr/>
        </p:nvCxnSpPr>
        <p:spPr>
          <a:xfrm flipH="1" rot="-5400000">
            <a:off x="2070675" y="2575638"/>
            <a:ext cx="400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42"/>
          <p:cNvCxnSpPr>
            <a:stCxn id="120" idx="2"/>
            <a:endCxn id="122" idx="0"/>
          </p:cNvCxnSpPr>
          <p:nvPr/>
        </p:nvCxnSpPr>
        <p:spPr>
          <a:xfrm flipH="1" rot="-5400000">
            <a:off x="1991925" y="3251988"/>
            <a:ext cx="558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2"/>
          <p:cNvCxnSpPr/>
          <p:nvPr/>
        </p:nvCxnSpPr>
        <p:spPr>
          <a:xfrm flipH="1" rot="-5400000">
            <a:off x="1991925" y="4013988"/>
            <a:ext cx="558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293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2"/>
          <p:cNvSpPr txBox="1"/>
          <p:nvPr/>
        </p:nvSpPr>
        <p:spPr>
          <a:xfrm>
            <a:off x="2728525" y="40977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trabajar con  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3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Conjunto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list y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3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Agregar y borrar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valores al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3"/>
          <p:cNvSpPr txBox="1"/>
          <p:nvPr/>
        </p:nvSpPr>
        <p:spPr>
          <a:xfrm>
            <a:off x="2690550" y="3575413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Diccionario, agregar y borrar valores al dict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3" name="Google Shape;143;p43"/>
          <p:cNvCxnSpPr>
            <a:stCxn id="135" idx="2"/>
            <a:endCxn id="137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43"/>
          <p:cNvCxnSpPr>
            <a:stCxn id="137" idx="2"/>
            <a:endCxn id="139" idx="0"/>
          </p:cNvCxnSpPr>
          <p:nvPr/>
        </p:nvCxnSpPr>
        <p:spPr>
          <a:xfrm flipH="1" rot="-5400000">
            <a:off x="1953825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43"/>
          <p:cNvCxnSpPr>
            <a:stCxn id="139" idx="2"/>
            <a:endCxn id="141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4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4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&lt;list&gt;</a:t>
            </a:r>
            <a:endParaRPr b="1" sz="30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65" name="Google Shape;165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4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4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4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15/20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74" name="Google Shape;174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47"/>
          <p:cNvSpPr txBox="1"/>
          <p:nvPr/>
        </p:nvSpPr>
        <p:spPr>
          <a:xfrm>
            <a:off x="476250" y="89937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" name="Google Shape;1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 txBox="1"/>
          <p:nvPr/>
        </p:nvSpPr>
        <p:spPr>
          <a:xfrm>
            <a:off x="549575" y="1590650"/>
            <a:ext cx="8412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</a:t>
            </a:r>
            <a:r>
              <a:rPr b="1" lang="es" sz="135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1" i="0" sz="1350" u="none" cap="none" strike="noStrike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esta actividad, podrás poner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práctica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aprendido. Usaremos Visual Studio Code.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sz="11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Crea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dos listas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b="1" lang="es" sz="11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, con cualquier elemento que quieras. Realiza los siguientes puntos usando las funciones integradas ya vistas y el método slice [ : ] Imprime la lista correspondiente luego de cada punto.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sz="11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Añade a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&lt;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nt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&gt;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1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456789</a:t>
            </a:r>
            <a:r>
              <a:rPr b="1" i="0" lang="es" sz="11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luego el &lt;str&gt;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"Hola Mundo"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añade a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&lt;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str&gt;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"Hola y adiós"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y luego el &lt;int&gt; 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5555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considerar el último elemento [:]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menos el primero y el último elemento [:]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lista_5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&lt;tuple&gt;</a:t>
            </a:r>
            <a:endParaRPr b="1" sz="30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